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Nunito" pitchFamily="2" charset="77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7"/>
  </p:normalViewPr>
  <p:slideViewPr>
    <p:cSldViewPr snapToGrid="0">
      <p:cViewPr varScale="1">
        <p:scale>
          <a:sx n="113" d="100"/>
          <a:sy n="113" d="100"/>
        </p:scale>
        <p:origin x="1064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1cf01ceaa0_0_1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1cf01ceaa0_0_1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good way of analyzing multidimensional EEG data, to help diagnose neurological issues and improve fields like BCI, neuroengineering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cf01ceaa0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cf01ceaa0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1cf01ceaa0_0_1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1cf01ceaa0_0_1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1cf01ceaa0_0_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1cf01ceaa0_0_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1cf01ceaa0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1cf01ceaa0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1cf01ceaa0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1cf01ceaa0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1cf01ceaa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1cf01ceaa0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1cf01ceaa0_0_1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31cf01ceaa0_0_1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91353" y="155178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BME3053C Final Project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670100" y="3099324"/>
            <a:ext cx="5803800" cy="57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Sriharshith Akula, Angiolina Dall’Acqua, Ava Gueck, Aanya Manvi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504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153625"/>
            <a:ext cx="7505700" cy="58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Goal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 Develop a system to decode and analyze </a:t>
            </a: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EEG signals</a:t>
            </a: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for extracting critical emotional information from brain function.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6" name="Google Shape;136;p14"/>
          <p:cNvSpPr txBox="1"/>
          <p:nvPr/>
        </p:nvSpPr>
        <p:spPr>
          <a:xfrm>
            <a:off x="5289750" y="1958400"/>
            <a:ext cx="3035100" cy="239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Train an </a:t>
            </a:r>
            <a:r>
              <a:rPr lang="en" sz="1600" b="1">
                <a:latin typeface="Times New Roman"/>
                <a:ea typeface="Times New Roman"/>
                <a:cs typeface="Times New Roman"/>
                <a:sym typeface="Times New Roman"/>
              </a:rPr>
              <a:t>SVM model</a:t>
            </a: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 to: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Compare brain responses to different stimuli.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Identify correlations between brain activation patterns and emotional states.</a:t>
            </a:r>
            <a:endParaRPr sz="16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7" name="Google Shape;137;p14"/>
          <p:cNvSpPr txBox="1"/>
          <p:nvPr/>
        </p:nvSpPr>
        <p:spPr>
          <a:xfrm>
            <a:off x="928225" y="1958400"/>
            <a:ext cx="4135200" cy="26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Use EEG data to identify and classify various emotional states: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Joy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Inspiration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Tenderness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Fear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Disgust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Sadness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Neutral</a:t>
            </a:r>
            <a:endParaRPr sz="16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xfrm>
            <a:off x="819150" y="570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Biomedical Background - EEG</a:t>
            </a:r>
            <a:endParaRPr/>
          </a:p>
        </p:txBody>
      </p:sp>
      <p:sp>
        <p:nvSpPr>
          <p:cNvPr id="143" name="Google Shape;143;p15"/>
          <p:cNvSpPr txBox="1">
            <a:spLocks noGrp="1"/>
          </p:cNvSpPr>
          <p:nvPr>
            <p:ph type="body" idx="1"/>
          </p:nvPr>
        </p:nvSpPr>
        <p:spPr>
          <a:xfrm>
            <a:off x="819150" y="1382625"/>
            <a:ext cx="4142400" cy="294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B1B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EEG (electroencephalogram)</a:t>
            </a:r>
            <a:endParaRPr sz="1600">
              <a:solidFill>
                <a:srgbClr val="1B1B1B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1B1B1B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1B1B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record electrical activity of the brain</a:t>
            </a:r>
            <a:endParaRPr sz="1600">
              <a:solidFill>
                <a:srgbClr val="1B1B1B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600"/>
              <a:buFont typeface="Times New Roman"/>
              <a:buChar char="●"/>
            </a:pPr>
            <a:r>
              <a:rPr lang="en" sz="1600" b="1">
                <a:solidFill>
                  <a:srgbClr val="1B1B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noninvasive </a:t>
            </a:r>
            <a:r>
              <a:rPr lang="en" sz="1600">
                <a:solidFill>
                  <a:srgbClr val="1B1B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neuroimaging technique </a:t>
            </a:r>
            <a:endParaRPr sz="1600">
              <a:solidFill>
                <a:srgbClr val="1B1B1B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1B1B1B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electrodes are placed on the head to record the voltage potentials due to the firing of neurons</a:t>
            </a:r>
            <a:endParaRPr sz="1600">
              <a:solidFill>
                <a:srgbClr val="1B1B1B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1B1B1B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Purpose: achieve a better understanding of the brain’s function</a:t>
            </a:r>
            <a:endParaRPr sz="1600">
              <a:solidFill>
                <a:srgbClr val="1B1B1B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44" name="Google Shape;14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61550" y="1797025"/>
            <a:ext cx="3471750" cy="237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 txBox="1">
            <a:spLocks noGrp="1"/>
          </p:cNvSpPr>
          <p:nvPr>
            <p:ph type="title"/>
          </p:nvPr>
        </p:nvSpPr>
        <p:spPr>
          <a:xfrm>
            <a:off x="819150" y="47465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 of EEG Data</a:t>
            </a:r>
            <a:endParaRPr/>
          </a:p>
        </p:txBody>
      </p:sp>
      <p:pic>
        <p:nvPicPr>
          <p:cNvPr id="150" name="Google Shape;15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150" y="1245275"/>
            <a:ext cx="6255600" cy="3198151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6"/>
          <p:cNvSpPr/>
          <p:nvPr/>
        </p:nvSpPr>
        <p:spPr>
          <a:xfrm>
            <a:off x="7247925" y="1245275"/>
            <a:ext cx="1543200" cy="954600"/>
          </a:xfrm>
          <a:prstGeom prst="wedgeRoundRectCallout">
            <a:avLst>
              <a:gd name="adj1" fmla="val -20833"/>
              <a:gd name="adj2" fmla="val 62500"/>
              <a:gd name="adj3" fmla="val 0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Our EEG data was extracted from OpenNeuro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6"/>
          <p:cNvSpPr/>
          <p:nvPr/>
        </p:nvSpPr>
        <p:spPr>
          <a:xfrm>
            <a:off x="6499525" y="3241575"/>
            <a:ext cx="1110300" cy="896100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6"/>
          <p:cNvSpPr/>
          <p:nvPr/>
        </p:nvSpPr>
        <p:spPr>
          <a:xfrm>
            <a:off x="7680825" y="3037875"/>
            <a:ext cx="1110300" cy="804600"/>
          </a:xfrm>
          <a:prstGeom prst="rect">
            <a:avLst/>
          </a:prstGeom>
          <a:solidFill>
            <a:srgbClr val="FCE5CD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ONE Second of neural activity!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709800" y="580375"/>
            <a:ext cx="6370200" cy="8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SVM - Support Vector Machine</a:t>
            </a:r>
            <a:endParaRPr sz="2500"/>
          </a:p>
        </p:txBody>
      </p:sp>
      <p:sp>
        <p:nvSpPr>
          <p:cNvPr id="159" name="Google Shape;159;p17"/>
          <p:cNvSpPr txBox="1">
            <a:spLocks noGrp="1"/>
          </p:cNvSpPr>
          <p:nvPr>
            <p:ph type="body" idx="1"/>
          </p:nvPr>
        </p:nvSpPr>
        <p:spPr>
          <a:xfrm>
            <a:off x="830550" y="1230300"/>
            <a:ext cx="4529400" cy="34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457200" lvl="0" indent="-329485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0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supervised machine learning algorithm for classification or regression.</a:t>
            </a:r>
            <a:endParaRPr sz="20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948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0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Separates data into categories using </a:t>
            </a:r>
            <a:r>
              <a:rPr lang="en" sz="205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 vectors</a:t>
            </a:r>
            <a:r>
              <a:rPr lang="en" sz="20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to aid classification.</a:t>
            </a:r>
            <a:endParaRPr sz="20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948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0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Key Process:</a:t>
            </a:r>
            <a:endParaRPr sz="20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948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○"/>
            </a:pPr>
            <a:r>
              <a:rPr lang="en" sz="20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Transforms data using the </a:t>
            </a:r>
            <a:r>
              <a:rPr lang="en" sz="205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kernel trick</a:t>
            </a:r>
            <a:r>
              <a:rPr lang="en" sz="20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(through transformations of the data) to find optimal boundaries.</a:t>
            </a:r>
            <a:endParaRPr sz="20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2948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●"/>
            </a:pPr>
            <a:r>
              <a:rPr lang="en" sz="20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Handles nonlinear data with the tuning parameter C:</a:t>
            </a:r>
            <a:endParaRPr sz="20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948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○"/>
            </a:pPr>
            <a:r>
              <a:rPr lang="en" sz="20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Smaller → Softer margins</a:t>
            </a:r>
            <a:endParaRPr sz="20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948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Times New Roman"/>
              <a:buChar char="○"/>
            </a:pPr>
            <a:r>
              <a:rPr lang="en" sz="20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Larger → Stricter margins</a:t>
            </a:r>
            <a:endParaRPr sz="20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17"/>
          <p:cNvPicPr preferRelativeResize="0"/>
          <p:nvPr/>
        </p:nvPicPr>
        <p:blipFill rotWithShape="1">
          <a:blip r:embed="rId3">
            <a:alphaModFix/>
          </a:blip>
          <a:srcRect l="50490"/>
          <a:stretch/>
        </p:blipFill>
        <p:spPr>
          <a:xfrm>
            <a:off x="5771049" y="2489800"/>
            <a:ext cx="2806226" cy="200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/>
          <p:cNvPicPr preferRelativeResize="0"/>
          <p:nvPr/>
        </p:nvPicPr>
        <p:blipFill rotWithShape="1">
          <a:blip r:embed="rId3">
            <a:alphaModFix/>
          </a:blip>
          <a:srcRect r="50490"/>
          <a:stretch/>
        </p:blipFill>
        <p:spPr>
          <a:xfrm>
            <a:off x="5771046" y="448100"/>
            <a:ext cx="2806226" cy="2000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819150" y="4178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67" name="Google Shape;167;p18"/>
          <p:cNvSpPr txBox="1">
            <a:spLocks noGrp="1"/>
          </p:cNvSpPr>
          <p:nvPr>
            <p:ph type="body" idx="1"/>
          </p:nvPr>
        </p:nvSpPr>
        <p:spPr>
          <a:xfrm>
            <a:off x="630025" y="1104600"/>
            <a:ext cx="3808500" cy="368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0675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Times New Roman"/>
              <a:buChar char="●"/>
            </a:pPr>
            <a:r>
              <a:rPr lang="en" sz="14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Metrics:</a:t>
            </a:r>
            <a:endParaRPr sz="14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06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Times New Roman"/>
              <a:buChar char="○"/>
            </a:pPr>
            <a:r>
              <a:rPr lang="en" sz="14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Precision: Measures accuracy of positive predictions; low precision = many false positives.</a:t>
            </a:r>
            <a:endParaRPr sz="14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06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Times New Roman"/>
              <a:buChar char="○"/>
            </a:pPr>
            <a:r>
              <a:rPr lang="en" sz="14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Recall: Measures correct positive observations; low recall = missed predictions.</a:t>
            </a:r>
            <a:endParaRPr sz="14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06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Times New Roman"/>
              <a:buChar char="○"/>
            </a:pPr>
            <a:r>
              <a:rPr lang="en" sz="14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F1 Score: Harmonic mean of precision and recall; higher scores = balanced performance.</a:t>
            </a:r>
            <a:endParaRPr sz="145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0675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50"/>
              <a:buFont typeface="Times New Roman"/>
              <a:buChar char="○"/>
            </a:pPr>
            <a:r>
              <a:rPr lang="en" sz="145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Support: Number of occurrences per class; impacts weighted average.</a:t>
            </a:r>
            <a:endParaRPr sz="145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8" name="Google Shape;16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1458750"/>
            <a:ext cx="3808525" cy="19423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8"/>
          <p:cNvSpPr txBox="1"/>
          <p:nvPr/>
        </p:nvSpPr>
        <p:spPr>
          <a:xfrm>
            <a:off x="4572000" y="3487375"/>
            <a:ext cx="4198800" cy="118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0675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450"/>
              <a:buFont typeface="Times New Roman"/>
              <a:buChar char="●"/>
            </a:pPr>
            <a:r>
              <a:rPr lang="en" sz="1450">
                <a:latin typeface="Times New Roman"/>
                <a:ea typeface="Times New Roman"/>
                <a:cs typeface="Times New Roman"/>
                <a:sym typeface="Times New Roman"/>
              </a:rPr>
              <a:t>Dataset Performance:</a:t>
            </a:r>
            <a:endParaRPr sz="14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06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0"/>
              <a:buFont typeface="Times New Roman"/>
              <a:buChar char="○"/>
            </a:pPr>
            <a:r>
              <a:rPr lang="en" sz="1450">
                <a:latin typeface="Times New Roman"/>
                <a:ea typeface="Times New Roman"/>
                <a:cs typeface="Times New Roman"/>
                <a:sym typeface="Times New Roman"/>
              </a:rPr>
              <a:t>Weighted Average: 0.3642</a:t>
            </a:r>
            <a:endParaRPr sz="14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06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0"/>
              <a:buFont typeface="Times New Roman"/>
              <a:buChar char="○"/>
            </a:pPr>
            <a:r>
              <a:rPr lang="en" sz="1450">
                <a:latin typeface="Times New Roman"/>
                <a:ea typeface="Times New Roman"/>
                <a:cs typeface="Times New Roman"/>
                <a:sym typeface="Times New Roman"/>
              </a:rPr>
              <a:t>Average F1 Score: ~0.36</a:t>
            </a:r>
            <a:endParaRPr sz="145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2067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50"/>
              <a:buFont typeface="Times New Roman"/>
              <a:buChar char="○"/>
            </a:pPr>
            <a:r>
              <a:rPr lang="en" sz="1450">
                <a:latin typeface="Times New Roman"/>
                <a:ea typeface="Times New Roman"/>
                <a:cs typeface="Times New Roman"/>
                <a:sym typeface="Times New Roman"/>
              </a:rPr>
              <a:t>Average Support Score: 32.3</a:t>
            </a:r>
            <a:endParaRPr sz="145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0" name="Google Shape;170;p18"/>
          <p:cNvSpPr txBox="1"/>
          <p:nvPr/>
        </p:nvSpPr>
        <p:spPr>
          <a:xfrm>
            <a:off x="4572000" y="1104600"/>
            <a:ext cx="2485200" cy="4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50">
                <a:solidFill>
                  <a:schemeClr val="dk2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Sample Results (Subject 3):</a:t>
            </a:r>
            <a:endParaRPr sz="145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9"/>
          <p:cNvSpPr txBox="1">
            <a:spLocks noGrp="1"/>
          </p:cNvSpPr>
          <p:nvPr>
            <p:ph type="title"/>
          </p:nvPr>
        </p:nvSpPr>
        <p:spPr>
          <a:xfrm>
            <a:off x="819150" y="4692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</a:t>
            </a:r>
            <a:endParaRPr/>
          </a:p>
        </p:txBody>
      </p:sp>
      <p:sp>
        <p:nvSpPr>
          <p:cNvPr id="176" name="Google Shape;176;p19"/>
          <p:cNvSpPr txBox="1">
            <a:spLocks noGrp="1"/>
          </p:cNvSpPr>
          <p:nvPr>
            <p:ph type="body" idx="1"/>
          </p:nvPr>
        </p:nvSpPr>
        <p:spPr>
          <a:xfrm>
            <a:off x="819150" y="1108975"/>
            <a:ext cx="3831600" cy="38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 b="1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Technological Limitations</a:t>
            </a:r>
            <a:endParaRPr sz="1600" b="1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RAM Constraints: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Limited to 8 GB, preventing the ability to process 1 GB files simultaneously.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Imbalance: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High risk of overfitting the model to specific classes, reducing its ability to generalize across all categories.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77" name="Google Shape;177;p19"/>
          <p:cNvSpPr txBox="1"/>
          <p:nvPr/>
        </p:nvSpPr>
        <p:spPr>
          <a:xfrm>
            <a:off x="4491725" y="1108975"/>
            <a:ext cx="4265700" cy="351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SzPts val="1400"/>
              <a:buFont typeface="Times New Roman"/>
              <a:buChar char="●"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M</a:t>
            </a:r>
            <a:r>
              <a:rPr lang="en" sz="1600" b="1">
                <a:latin typeface="Times New Roman"/>
                <a:ea typeface="Times New Roman"/>
                <a:cs typeface="Times New Roman"/>
                <a:sym typeface="Times New Roman"/>
              </a:rPr>
              <a:t>odel Limitations</a:t>
            </a:r>
            <a:endParaRPr sz="16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SVM Shortcomings: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■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Struggles with underrepresented classes, as it prioritizes differences in majority data over minority data.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Linear Kernel Usage:</a:t>
            </a:r>
            <a:endParaRPr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Times New Roman"/>
              <a:buChar char="■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Assumes linear relationships between variables, which is insufficient for analyzing the complex, nonlinear nature of EEG data.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 txBox="1">
            <a:spLocks noGrp="1"/>
          </p:cNvSpPr>
          <p:nvPr>
            <p:ph type="title"/>
          </p:nvPr>
        </p:nvSpPr>
        <p:spPr>
          <a:xfrm>
            <a:off x="819150" y="5431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Significance</a:t>
            </a:r>
            <a:endParaRPr/>
          </a:p>
        </p:txBody>
      </p:sp>
      <p:sp>
        <p:nvSpPr>
          <p:cNvPr id="183" name="Google Shape;183;p20"/>
          <p:cNvSpPr txBox="1">
            <a:spLocks noGrp="1"/>
          </p:cNvSpPr>
          <p:nvPr>
            <p:ph type="body" idx="1"/>
          </p:nvPr>
        </p:nvSpPr>
        <p:spPr>
          <a:xfrm>
            <a:off x="819150" y="1258275"/>
            <a:ext cx="4187700" cy="364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Uncovers relationships between brain activation patterns and specific emotions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Helps create more personalized interventions tailored to an individual’s unique neural patterns.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Supports development of therapies for emotional regulation and mental health disorders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Improves brain-computer interfaces (BCIs)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Makes Advances in AI and Neurotechnology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84" name="Google Shape;18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01350" y="1667825"/>
            <a:ext cx="3600973" cy="240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1"/>
          <p:cNvSpPr txBox="1">
            <a:spLocks noGrp="1"/>
          </p:cNvSpPr>
          <p:nvPr>
            <p:ph type="title"/>
          </p:nvPr>
        </p:nvSpPr>
        <p:spPr>
          <a:xfrm>
            <a:off x="819150" y="4522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Biomedical Application</a:t>
            </a:r>
            <a:endParaRPr/>
          </a:p>
        </p:txBody>
      </p:sp>
      <p:sp>
        <p:nvSpPr>
          <p:cNvPr id="190" name="Google Shape;190;p21"/>
          <p:cNvSpPr txBox="1">
            <a:spLocks noGrp="1"/>
          </p:cNvSpPr>
          <p:nvPr>
            <p:ph type="body" idx="1"/>
          </p:nvPr>
        </p:nvSpPr>
        <p:spPr>
          <a:xfrm>
            <a:off x="4123225" y="1203150"/>
            <a:ext cx="4392900" cy="35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Rehabilitation for stroke victims can be revolutionized by using BCIs to…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help rewire neural pathways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restore motor function 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1371600" lvl="2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■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allow patients to control robotic limbs or virtual avatars using their thoughts for repetitive practice of movements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302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○"/>
            </a:pPr>
            <a:r>
              <a:rPr lang="en" sz="1600">
                <a:solidFill>
                  <a:srgbClr val="0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have patients receive real-time feedback on their brain activity</a:t>
            </a:r>
            <a:endParaRPr sz="160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91" name="Google Shape;19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9350" y="1203150"/>
            <a:ext cx="3044198" cy="1844099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1"/>
          <p:cNvSpPr txBox="1"/>
          <p:nvPr/>
        </p:nvSpPr>
        <p:spPr>
          <a:xfrm>
            <a:off x="896700" y="3195450"/>
            <a:ext cx="3169500" cy="15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Times New Roman"/>
              <a:buChar char="●"/>
            </a:pPr>
            <a:r>
              <a:rPr lang="en" sz="1600">
                <a:latin typeface="Times New Roman"/>
                <a:ea typeface="Times New Roman"/>
                <a:cs typeface="Times New Roman"/>
                <a:sym typeface="Times New Roman"/>
              </a:rPr>
              <a:t>Problem: A stroke can directly damage areas of the brain involved in emotions, making it difficult to adjust to life after a stroke</a:t>
            </a:r>
            <a:endParaRPr sz="13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512</Words>
  <Application>Microsoft Macintosh PowerPoint</Application>
  <PresentationFormat>On-screen Show (16:9)</PresentationFormat>
  <Paragraphs>68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Times New Roman</vt:lpstr>
      <vt:lpstr>Calibri</vt:lpstr>
      <vt:lpstr>Nunito</vt:lpstr>
      <vt:lpstr>Shift</vt:lpstr>
      <vt:lpstr>BME3053C Final Project</vt:lpstr>
      <vt:lpstr>Project Overview</vt:lpstr>
      <vt:lpstr>Biomedical Background - EEG</vt:lpstr>
      <vt:lpstr>Example of EEG Data</vt:lpstr>
      <vt:lpstr>SVM - Support Vector Machine</vt:lpstr>
      <vt:lpstr>Results</vt:lpstr>
      <vt:lpstr>Limitations</vt:lpstr>
      <vt:lpstr>Significance</vt:lpstr>
      <vt:lpstr>Biomedical Application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Aanya Manvi</cp:lastModifiedBy>
  <cp:revision>1</cp:revision>
  <dcterms:modified xsi:type="dcterms:W3CDTF">2024-12-08T22:35:49Z</dcterms:modified>
</cp:coreProperties>
</file>